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233" autoAdjust="0"/>
  </p:normalViewPr>
  <p:slideViewPr>
    <p:cSldViewPr snapToGrid="0">
      <p:cViewPr varScale="1">
        <p:scale>
          <a:sx n="75" d="100"/>
          <a:sy n="75" d="100"/>
        </p:scale>
        <p:origin x="1914" y="66"/>
      </p:cViewPr>
      <p:guideLst/>
    </p:cSldViewPr>
  </p:slideViewPr>
  <p:notesTextViewPr>
    <p:cViewPr>
      <p:scale>
        <a:sx n="1" d="1"/>
        <a:sy n="1" d="1"/>
      </p:scale>
      <p:origin x="0" y="-1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5715F-358C-4895-B546-1A86ACB21C78}" type="datetimeFigureOut">
              <a:rPr lang="ru-RU" smtClean="0"/>
              <a:t>07.05.2019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242A5-CDDE-45E9-A8F3-FD8BE9647BC6}" type="slidenum">
              <a:rPr lang="ru-RU" smtClean="0"/>
              <a:t>‹#›</a:t>
            </a:fld>
            <a:endParaRPr lang="ru-RU"/>
          </a:p>
        </p:txBody>
      </p:sp>
    </p:spTree>
    <p:extLst>
      <p:ext uri="{BB962C8B-B14F-4D97-AF65-F5344CB8AC3E}">
        <p14:creationId xmlns:p14="http://schemas.microsoft.com/office/powerpoint/2010/main" val="61171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a:t>
            </a:fld>
            <a:endParaRPr lang="ru-RU"/>
          </a:p>
        </p:txBody>
      </p:sp>
    </p:spTree>
    <p:extLst>
      <p:ext uri="{BB962C8B-B14F-4D97-AF65-F5344CB8AC3E}">
        <p14:creationId xmlns:p14="http://schemas.microsoft.com/office/powerpoint/2010/main" val="288693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непосредственно страниц</a:t>
            </a:r>
            <a:r>
              <a:rPr lang="ru-RU" baseline="0" dirty="0" smtClean="0"/>
              <a:t>у профиля</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11</a:t>
            </a:fld>
            <a:endParaRPr lang="ru-RU"/>
          </a:p>
        </p:txBody>
      </p:sp>
    </p:spTree>
    <p:extLst>
      <p:ext uri="{BB962C8B-B14F-4D97-AF65-F5344CB8AC3E}">
        <p14:creationId xmlns:p14="http://schemas.microsoft.com/office/powerpoint/2010/main" val="369788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странице пользователя есть шапка. По умолчанию она </a:t>
            </a:r>
            <a:r>
              <a:rPr lang="ru-RU" sz="1200" kern="1200" dirty="0" err="1" smtClean="0">
                <a:solidFill>
                  <a:schemeClr val="tx1"/>
                </a:solidFill>
                <a:effectLst/>
                <a:latin typeface="+mn-lt"/>
                <a:ea typeface="+mn-ea"/>
                <a:cs typeface="+mn-cs"/>
              </a:rPr>
              <a:t>такае</a:t>
            </a:r>
            <a:r>
              <a:rPr lang="ru-RU" sz="1200" kern="1200" dirty="0" smtClean="0">
                <a:solidFill>
                  <a:schemeClr val="tx1"/>
                </a:solidFill>
                <a:effectLst/>
                <a:latin typeface="+mn-lt"/>
                <a:ea typeface="+mn-ea"/>
                <a:cs typeface="+mn-cs"/>
              </a:rPr>
              <a:t>, как сейчас на экране. Если пользователь зашел на свой канал, то ему будет доступна кнопка редактирования шапки, нажав на которую можно выбрать любую другую картинку. Далее идет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пользователя и название канала. На канал также можно подписаться, нажав на соответствующую кнопку, и отписаться. Рядом показывается количество подписчиков. У профиля есть меню. В данный момент доступны только 2 вкладки: это «Главная» и «Уроки». На главной отображается 5 самых популярных уроков. Во вкладке с уроками показываются все уроки, отсортированные по дате добавления – новые сверху. Отсюда, кликнув на превью урока, или же на его название, можно перейти на страницу урока. Сейчас мы ее и рассмотрим.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12</a:t>
            </a:fld>
            <a:endParaRPr lang="ru-RU"/>
          </a:p>
        </p:txBody>
      </p:sp>
    </p:spTree>
    <p:extLst>
      <p:ext uri="{BB962C8B-B14F-4D97-AF65-F5344CB8AC3E}">
        <p14:creationId xmlns:p14="http://schemas.microsoft.com/office/powerpoint/2010/main" val="58098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этой странице отображен весь тот функционал, для формирование которого необходимо было указывать так много всего при непосредственном добавлении урока. Основную часть экрана занимает видео. Оно хранится в файловой директории, а в базе данных просто указывается путь к нему. Справа краткая информация о канале, тут же можно на него подписаться. Также тут есть блок с описанием урока. Если текст в нем больше по размеру, чем сам блок, то появляется полоса прокрутки в самом блоке. Под видео находится краткая информация об уроке: название, количество просмотров и полоса рейтинга. Если название будет слишком длинным, оно обрежется. А вот блок с вложенными файлами. Они также, как и видео, хранятся в файловой директории, а путь до их указывается в базе данных. Тут можно скачать архив со всеми файлами, для чего я использовал библиотеку </a:t>
            </a:r>
            <a:r>
              <a:rPr lang="en-US" sz="1200" kern="1200" dirty="0" err="1" smtClean="0">
                <a:solidFill>
                  <a:schemeClr val="tx1"/>
                </a:solidFill>
                <a:effectLst/>
                <a:latin typeface="+mn-lt"/>
                <a:ea typeface="+mn-ea"/>
                <a:cs typeface="+mn-cs"/>
              </a:rPr>
              <a:t>zipfile</a:t>
            </a:r>
            <a:r>
              <a:rPr lang="ru-RU" sz="1200" kern="1200" dirty="0" smtClean="0">
                <a:solidFill>
                  <a:schemeClr val="tx1"/>
                </a:solidFill>
                <a:effectLst/>
                <a:latin typeface="+mn-lt"/>
                <a:ea typeface="+mn-ea"/>
                <a:cs typeface="+mn-cs"/>
              </a:rPr>
              <a:t>, а кликнув на названия файлов откроется всплывающее окно, в котором можно скачать каждый файл по-отдельности. Внизу мы видим дополнительные материалы, которые также указываются при добавлении урока.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13</a:t>
            </a:fld>
            <a:endParaRPr lang="ru-RU"/>
          </a:p>
        </p:txBody>
      </p:sp>
    </p:spTree>
    <p:extLst>
      <p:ext uri="{BB962C8B-B14F-4D97-AF65-F5344CB8AC3E}">
        <p14:creationId xmlns:p14="http://schemas.microsoft.com/office/powerpoint/2010/main" val="70857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Дальше идут комментарии. Пользователь может оставить свой отзыв об уроке, и указать рейтинг урока, который, по его мнению, заслуживает данный материал. Причем, если пользователь добавил несколько комментариев и для каждого указал рейтинг, на общий рейтинг урока влияет только один его комментарий – первый. </a:t>
            </a:r>
            <a:r>
              <a:rPr lang="ru-RU" sz="1200" kern="1200" smtClean="0">
                <a:solidFill>
                  <a:schemeClr val="tx1"/>
                </a:solidFill>
                <a:effectLst/>
                <a:latin typeface="+mn-lt"/>
                <a:ea typeface="+mn-ea"/>
                <a:cs typeface="+mn-cs"/>
              </a:rPr>
              <a:t>Если же он удалит свой первый комментарий, то в общий рейтинг пойдет его второй комментарий – и так далее.</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14</a:t>
            </a:fld>
            <a:endParaRPr lang="ru-RU"/>
          </a:p>
        </p:txBody>
      </p:sp>
    </p:spTree>
    <p:extLst>
      <p:ext uri="{BB962C8B-B14F-4D97-AF65-F5344CB8AC3E}">
        <p14:creationId xmlns:p14="http://schemas.microsoft.com/office/powerpoint/2010/main" val="289320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15</a:t>
            </a:fld>
            <a:endParaRPr lang="ru-RU"/>
          </a:p>
        </p:txBody>
      </p:sp>
    </p:spTree>
    <p:extLst>
      <p:ext uri="{BB962C8B-B14F-4D97-AF65-F5344CB8AC3E}">
        <p14:creationId xmlns:p14="http://schemas.microsoft.com/office/powerpoint/2010/main" val="3663163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сайте реализован поиск по двум сущностям базы данных: по урокам и по каналам. И там и там поиск осуществляется по мета-тегам. При поиске слова запроса приводятся к начальной форме с помощью библиотеки </a:t>
            </a:r>
            <a:r>
              <a:rPr lang="en-US" sz="1200" kern="1200" dirty="0" err="1" smtClean="0">
                <a:solidFill>
                  <a:schemeClr val="tx1"/>
                </a:solidFill>
                <a:effectLst/>
                <a:latin typeface="+mn-lt"/>
                <a:ea typeface="+mn-ea"/>
                <a:cs typeface="+mn-cs"/>
              </a:rPr>
              <a:t>pymorph</a:t>
            </a:r>
            <a:r>
              <a:rPr lang="ru-RU" sz="1200" kern="1200" dirty="0" smtClean="0">
                <a:solidFill>
                  <a:schemeClr val="tx1"/>
                </a:solidFill>
                <a:effectLst/>
                <a:latin typeface="+mn-lt"/>
                <a:ea typeface="+mn-ea"/>
                <a:cs typeface="+mn-cs"/>
              </a:rPr>
              <a:t>. Далее ищутся совпадения и выводится результат. Причем результаты поиска отсортированы по количеству совпадений ключевых слов с мета-тегами – чем больше мета-тегов канала или урока совпадают с ключевыми словами, тем выше этот урок или канал будет стоять в результатах. Также во время поиска можно взять и переключится с поиска по урокам на поиск по каналам, и наоборот. Строка запроса просто передастся на другую страницу.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16</a:t>
            </a:fld>
            <a:endParaRPr lang="ru-RU"/>
          </a:p>
        </p:txBody>
      </p:sp>
    </p:spTree>
    <p:extLst>
      <p:ext uri="{BB962C8B-B14F-4D97-AF65-F5344CB8AC3E}">
        <p14:creationId xmlns:p14="http://schemas.microsoft.com/office/powerpoint/2010/main" val="2994612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 вот так выгляди поиск по каналам. Прямо на</a:t>
            </a:r>
            <a:r>
              <a:rPr lang="ru-RU" baseline="0" dirty="0" smtClean="0"/>
              <a:t> этой странице можно подписаться на канал. Также тут отображается описание канала, а кликнув на </a:t>
            </a:r>
            <a:r>
              <a:rPr lang="ru-RU" baseline="0" dirty="0" err="1" smtClean="0"/>
              <a:t>аватарку</a:t>
            </a:r>
            <a:r>
              <a:rPr lang="ru-RU" baseline="0" dirty="0" smtClean="0"/>
              <a:t> или на имя пользователя вы перейдете на сам канал.</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17</a:t>
            </a:fld>
            <a:endParaRPr lang="ru-RU"/>
          </a:p>
        </p:txBody>
      </p:sp>
    </p:spTree>
    <p:extLst>
      <p:ext uri="{BB962C8B-B14F-4D97-AF65-F5344CB8AC3E}">
        <p14:creationId xmlns:p14="http://schemas.microsoft.com/office/powerpoint/2010/main" val="303538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моей базе данных есть 8 сущностей.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хранятся имя пользователя, название канала,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email</a:t>
            </a:r>
            <a:r>
              <a:rPr lang="ru-RU" sz="1200" kern="1200" dirty="0" smtClean="0">
                <a:solidFill>
                  <a:schemeClr val="tx1"/>
                </a:solidFill>
                <a:effectLst/>
                <a:latin typeface="+mn-lt"/>
                <a:ea typeface="+mn-ea"/>
                <a:cs typeface="+mn-cs"/>
              </a:rPr>
              <a:t>, Дата рождения, информация о канале, шапка канала и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пароля. Хеширование паролей происходит с помощью модуля </a:t>
            </a:r>
            <a:r>
              <a:rPr lang="en-US" sz="1200" kern="1200" dirty="0" err="1" smtClean="0">
                <a:solidFill>
                  <a:schemeClr val="tx1"/>
                </a:solidFill>
                <a:effectLst/>
                <a:latin typeface="+mn-lt"/>
                <a:ea typeface="+mn-ea"/>
                <a:cs typeface="+mn-cs"/>
              </a:rPr>
              <a:t>werkzeug</a:t>
            </a:r>
            <a:r>
              <a:rPr lang="ru-RU" sz="1200" kern="1200" dirty="0" smtClean="0">
                <a:solidFill>
                  <a:schemeClr val="tx1"/>
                </a:solidFill>
                <a:effectLst/>
                <a:latin typeface="+mn-lt"/>
                <a:ea typeface="+mn-ea"/>
                <a:cs typeface="+mn-cs"/>
              </a:rPr>
              <a:t>. В базе данных хранится только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а сам пароль никому не виден, и получается, что его практически невозможно взломать, если не знать секретный код. Также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действует </a:t>
            </a:r>
            <a:r>
              <a:rPr lang="ru-RU" sz="1200" kern="1200" dirty="0" err="1" smtClean="0">
                <a:solidFill>
                  <a:schemeClr val="tx1"/>
                </a:solidFill>
                <a:effectLst/>
                <a:latin typeface="+mn-lt"/>
                <a:ea typeface="+mn-ea"/>
                <a:cs typeface="+mn-cs"/>
              </a:rPr>
              <a:t>самореферентное</a:t>
            </a:r>
            <a:r>
              <a:rPr lang="ru-RU" sz="1200" kern="1200" dirty="0" smtClean="0">
                <a:solidFill>
                  <a:schemeClr val="tx1"/>
                </a:solidFill>
                <a:effectLst/>
                <a:latin typeface="+mn-lt"/>
                <a:ea typeface="+mn-ea"/>
                <a:cs typeface="+mn-cs"/>
              </a:rPr>
              <a:t> отношение – отношение многие-ко-многим между одной моделью для реализации подписок. Еще у каждого пользователя есть мета-теги и интересы, и между моделью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и этими моделями также существует </a:t>
            </a:r>
            <a:r>
              <a:rPr lang="en-US" sz="1200" kern="1200" dirty="0" smtClean="0">
                <a:solidFill>
                  <a:schemeClr val="tx1"/>
                </a:solidFill>
                <a:effectLst/>
                <a:latin typeface="+mn-lt"/>
                <a:ea typeface="+mn-ea"/>
                <a:cs typeface="+mn-cs"/>
              </a:rPr>
              <a:t>many</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связь. </a:t>
            </a:r>
          </a:p>
          <a:p>
            <a:r>
              <a:rPr lang="ru-RU" sz="1200" kern="1200" dirty="0" smtClean="0">
                <a:solidFill>
                  <a:schemeClr val="tx1"/>
                </a:solidFill>
                <a:effectLst/>
                <a:latin typeface="+mn-lt"/>
                <a:ea typeface="+mn-ea"/>
                <a:cs typeface="+mn-cs"/>
              </a:rPr>
              <a:t>Модель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урока. Тут хранится название урока, превью, информация об уроке, дополнительные материалы, число просмотров, рейтинг, дата добавления, а также путь до архива со всеми вложенными файлами.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пользователя, а также с моделями </a:t>
            </a:r>
            <a:r>
              <a:rPr lang="en-US" sz="1200" kern="1200" dirty="0" err="1" smtClean="0">
                <a:solidFill>
                  <a:schemeClr val="tx1"/>
                </a:solidFill>
                <a:effectLst/>
                <a:latin typeface="+mn-lt"/>
                <a:ea typeface="+mn-ea"/>
                <a:cs typeface="+mn-cs"/>
              </a:rPr>
              <a:t>VideoLesson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AttachedFile</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LessonComment</a:t>
            </a:r>
            <a:r>
              <a:rPr lang="ru-RU" sz="1200" kern="1200" dirty="0" smtClean="0">
                <a:solidFill>
                  <a:schemeClr val="tx1"/>
                </a:solidFill>
                <a:effectLst/>
                <a:latin typeface="+mn-lt"/>
                <a:ea typeface="+mn-ea"/>
                <a:cs typeface="+mn-cs"/>
              </a:rPr>
              <a:t>. В таблице </a:t>
            </a:r>
            <a:r>
              <a:rPr lang="en-US" sz="1200" kern="1200" dirty="0" err="1" smtClean="0">
                <a:solidFill>
                  <a:schemeClr val="tx1"/>
                </a:solidFill>
                <a:effectLst/>
                <a:latin typeface="+mn-lt"/>
                <a:ea typeface="+mn-ea"/>
                <a:cs typeface="+mn-cs"/>
              </a:rPr>
              <a:t>VideoLesson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видеофайла и длительность видеофайла. В модели </a:t>
            </a:r>
            <a:r>
              <a:rPr lang="en-US" sz="1200" kern="1200" dirty="0" err="1" smtClean="0">
                <a:solidFill>
                  <a:schemeClr val="tx1"/>
                </a:solidFill>
                <a:effectLst/>
                <a:latin typeface="+mn-lt"/>
                <a:ea typeface="+mn-ea"/>
                <a:cs typeface="+mn-cs"/>
              </a:rPr>
              <a:t>AttachedFile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вложенного файла и имя файла.</a:t>
            </a:r>
          </a:p>
          <a:p>
            <a:r>
              <a:rPr lang="ru-RU" sz="1200" kern="1200" dirty="0" smtClean="0">
                <a:solidFill>
                  <a:schemeClr val="tx1"/>
                </a:solidFill>
                <a:effectLst/>
                <a:latin typeface="+mn-lt"/>
                <a:ea typeface="+mn-ea"/>
                <a:cs typeface="+mn-cs"/>
              </a:rPr>
              <a:t> Модель </a:t>
            </a:r>
            <a:r>
              <a:rPr lang="en-US" sz="1200" kern="1200" dirty="0" err="1" smtClean="0">
                <a:solidFill>
                  <a:schemeClr val="tx1"/>
                </a:solidFill>
                <a:effectLst/>
                <a:latin typeface="+mn-lt"/>
                <a:ea typeface="+mn-ea"/>
                <a:cs typeface="+mn-cs"/>
              </a:rPr>
              <a:t>LessonComment</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комментария к уроку. Тут хранится текст комментария, рейтинг и булево значение – действует ли данный комментарий на общий рейтинг урока или нет. Напомню, что если пользователь оставил 2 комментария под одним уроком, то на общий рейтинг урока будет действовать только его первый комментарий.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 моделью </a:t>
            </a:r>
            <a:r>
              <a:rPr lang="en-US" sz="1200" kern="1200" dirty="0" smtClean="0">
                <a:solidFill>
                  <a:schemeClr val="tx1"/>
                </a:solidFill>
                <a:effectLst/>
                <a:latin typeface="+mn-lt"/>
                <a:ea typeface="+mn-ea"/>
                <a:cs typeface="+mn-cs"/>
              </a:rPr>
              <a:t>User.</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19</a:t>
            </a:fld>
            <a:endParaRPr lang="ru-RU"/>
          </a:p>
        </p:txBody>
      </p:sp>
    </p:spTree>
    <p:extLst>
      <p:ext uri="{BB962C8B-B14F-4D97-AF65-F5344CB8AC3E}">
        <p14:creationId xmlns:p14="http://schemas.microsoft.com/office/powerpoint/2010/main" val="37639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LoginForm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авторизации пользователя.</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RegistrationForm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регистрации. Также в классе формы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на поля </a:t>
            </a:r>
            <a:r>
              <a:rPr lang="en-US" sz="1200" kern="1200" dirty="0" smtClean="0">
                <a:solidFill>
                  <a:schemeClr val="tx1"/>
                </a:solidFill>
                <a:effectLst/>
                <a:latin typeface="+mn-lt"/>
                <a:ea typeface="+mn-ea"/>
                <a:cs typeface="+mn-cs"/>
              </a:rPr>
              <a:t>username </a:t>
            </a:r>
            <a:r>
              <a:rPr lang="ru-RU" sz="1200" kern="1200" dirty="0" smtClean="0">
                <a:solidFill>
                  <a:schemeClr val="tx1"/>
                </a:solidFill>
                <a:effectLst/>
                <a:latin typeface="+mn-lt"/>
                <a:ea typeface="+mn-ea"/>
                <a:cs typeface="+mn-cs"/>
              </a:rPr>
              <a:t>и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на поиск совпадения, а также поля названия канала, описание канала и пароля на количество символов.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ChannelHeadForm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изменения шапки канала.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CommentLessonForm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добавления комментария пользователя. Текст комментария в классе формы проходит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длину.</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SearchForm</a:t>
            </a:r>
            <a:r>
              <a:rPr lang="en-US" sz="1200" kern="1200" dirty="0" smtClean="0">
                <a:solidFill>
                  <a:schemeClr val="tx1"/>
                </a:solidFill>
                <a:effectLst/>
                <a:latin typeface="+mn-lt"/>
                <a:ea typeface="+mn-ea"/>
                <a:cs typeface="+mn-cs"/>
              </a:rPr>
              <a:t> </a:t>
            </a:r>
            <a:r>
              <a:rPr lang="ru-RU" sz="1200" kern="1200" smtClean="0">
                <a:solidFill>
                  <a:schemeClr val="tx1"/>
                </a:solidFill>
                <a:effectLst/>
                <a:latin typeface="+mn-lt"/>
                <a:ea typeface="+mn-ea"/>
                <a:cs typeface="+mn-cs"/>
              </a:rPr>
              <a:t>– форма поиска.</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21</a:t>
            </a:fld>
            <a:endParaRPr lang="ru-RU"/>
          </a:p>
        </p:txBody>
      </p:sp>
    </p:spTree>
    <p:extLst>
      <p:ext uri="{BB962C8B-B14F-4D97-AF65-F5344CB8AC3E}">
        <p14:creationId xmlns:p14="http://schemas.microsoft.com/office/powerpoint/2010/main" val="91104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свой проект я также добавил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И вот что можно с помощью этого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делать. Все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запросы выполняются с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-префиксом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Дальше идет то, что хочет получить пользователь.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22</a:t>
            </a:fld>
            <a:endParaRPr lang="ru-RU"/>
          </a:p>
        </p:txBody>
      </p:sp>
    </p:spTree>
    <p:extLst>
      <p:ext uri="{BB962C8B-B14F-4D97-AF65-F5344CB8AC3E}">
        <p14:creationId xmlns:p14="http://schemas.microsoft.com/office/powerpoint/2010/main" val="350315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Основной идеей проекта было создание портала, на котором каждый сможет выложить обучающий курс или урок, а также посмотреть любой интересный ему материал. Необходимо было создать приятный и интуитивно-понятный интерфейс,</a:t>
            </a:r>
            <a:r>
              <a:rPr lang="ru-RU" sz="1200" kern="1200" baseline="0" dirty="0" smtClean="0">
                <a:solidFill>
                  <a:schemeClr val="tx1"/>
                </a:solidFill>
                <a:effectLst/>
                <a:latin typeface="+mn-lt"/>
                <a:ea typeface="+mn-ea"/>
                <a:cs typeface="+mn-cs"/>
              </a:rPr>
              <a:t> чтобы пользователю было не в тягость находиться на ресурсе. Также необходим специальный</a:t>
            </a:r>
            <a:r>
              <a:rPr lang="ru-RU" sz="1200" kern="1200" dirty="0" smtClean="0">
                <a:solidFill>
                  <a:schemeClr val="tx1"/>
                </a:solidFill>
                <a:effectLst/>
                <a:latin typeface="+mn-lt"/>
                <a:ea typeface="+mn-ea"/>
                <a:cs typeface="+mn-cs"/>
              </a:rPr>
              <a:t> функционал, чтобы выпускать обучающие видеоролики было максимально удобно. Сейчас по порядку я расскажу, что именно я реализовал.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a:t>
            </a:fld>
            <a:endParaRPr lang="ru-RU"/>
          </a:p>
        </p:txBody>
      </p:sp>
    </p:spTree>
    <p:extLst>
      <p:ext uri="{BB962C8B-B14F-4D97-AF65-F5344CB8AC3E}">
        <p14:creationId xmlns:p14="http://schemas.microsoft.com/office/powerpoint/2010/main" val="217984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пользователя. (анимация) Можно отправить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и сервер информацию</a:t>
            </a:r>
            <a:r>
              <a:rPr lang="ru-RU" sz="1200" kern="1200" baseline="0" dirty="0" smtClean="0">
                <a:solidFill>
                  <a:schemeClr val="tx1"/>
                </a:solidFill>
                <a:effectLst/>
                <a:latin typeface="+mn-lt"/>
                <a:ea typeface="+mn-ea"/>
                <a:cs typeface="+mn-cs"/>
              </a:rPr>
              <a:t> о пользователе</a:t>
            </a:r>
            <a:r>
              <a:rPr lang="ru-RU" sz="1200" kern="1200" dirty="0" smtClean="0">
                <a:solidFill>
                  <a:schemeClr val="tx1"/>
                </a:solidFill>
                <a:effectLst/>
                <a:latin typeface="+mn-lt"/>
                <a:ea typeface="+mn-ea"/>
                <a:cs typeface="+mn-cs"/>
              </a:rPr>
              <a:t>. (анимация)  Можно отправить </a:t>
            </a:r>
            <a:r>
              <a:rPr lang="en-US" sz="1200" kern="1200" dirty="0" smtClean="0">
                <a:solidFill>
                  <a:schemeClr val="tx1"/>
                </a:solidFill>
                <a:effectLst/>
                <a:latin typeface="+mn-lt"/>
                <a:ea typeface="+mn-ea"/>
                <a:cs typeface="+mn-cs"/>
              </a:rPr>
              <a:t>delete </a:t>
            </a:r>
            <a:r>
              <a:rPr lang="ru-RU" sz="1200" kern="1200" dirty="0" smtClean="0">
                <a:solidFill>
                  <a:schemeClr val="tx1"/>
                </a:solidFill>
                <a:effectLst/>
                <a:latin typeface="+mn-lt"/>
                <a:ea typeface="+mn-ea"/>
                <a:cs typeface="+mn-cs"/>
              </a:rPr>
              <a:t>запрос и удалить пользователя. Но для этого необходимо также указать имя пользователя и пароль. Если имя пользователя или пароль не верны, то сервер выдаст ошибку. (анимация) В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нужно передать имя пользователя и пароль. Дальше можно изменить данные. При этом передавать все эти поля не обязательно. Можно передать что-то одно.</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 </a:t>
            </a:r>
            <a:r>
              <a:rPr lang="ru-RU" sz="1200" kern="1200" dirty="0" smtClean="0">
                <a:solidFill>
                  <a:schemeClr val="tx1"/>
                </a:solidFill>
                <a:effectLst/>
                <a:latin typeface="+mn-lt"/>
                <a:ea typeface="+mn-ea"/>
                <a:cs typeface="+mn-cs"/>
              </a:rPr>
              <a:t>– Запрос для всех пользователей.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всех пользователей. И информация о каждом из них будет такой же, как и при возвращении одного пользователя. (анимация) Также тут есть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Тут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даты рождения, проверка уникальности имени пользователя и электронной почты.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для пользователя берется дефолтный.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урока.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всю</a:t>
            </a:r>
            <a:r>
              <a:rPr lang="ru-RU" sz="1200" kern="1200" baseline="0" dirty="0" smtClean="0">
                <a:solidFill>
                  <a:schemeClr val="tx1"/>
                </a:solidFill>
                <a:effectLst/>
                <a:latin typeface="+mn-lt"/>
                <a:ea typeface="+mn-ea"/>
                <a:cs typeface="+mn-cs"/>
              </a:rPr>
              <a:t> информацию об уроке, </a:t>
            </a:r>
            <a:r>
              <a:rPr lang="en-US" sz="1200" kern="1200" baseline="0" dirty="0" smtClean="0">
                <a:solidFill>
                  <a:schemeClr val="tx1"/>
                </a:solidFill>
                <a:effectLst/>
                <a:latin typeface="+mn-lt"/>
                <a:ea typeface="+mn-ea"/>
                <a:cs typeface="+mn-cs"/>
              </a:rPr>
              <a:t>id </a:t>
            </a:r>
            <a:r>
              <a:rPr lang="ru-RU" sz="1200" kern="1200" baseline="0" dirty="0" smtClean="0">
                <a:solidFill>
                  <a:schemeClr val="tx1"/>
                </a:solidFill>
                <a:effectLst/>
                <a:latin typeface="+mn-lt"/>
                <a:ea typeface="+mn-ea"/>
                <a:cs typeface="+mn-cs"/>
              </a:rPr>
              <a:t>его автора и комментарии</a:t>
            </a:r>
            <a:r>
              <a:rPr lang="ru-RU" sz="1200" kern="1200" dirty="0" smtClean="0">
                <a:solidFill>
                  <a:schemeClr val="tx1"/>
                </a:solidFill>
                <a:effectLst/>
                <a:latin typeface="+mn-lt"/>
                <a:ea typeface="+mn-ea"/>
                <a:cs typeface="+mn-cs"/>
              </a:rPr>
              <a:t>. Для комментария возвращается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комментария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автора комментария.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указать имя пользователя и пароль. Если они не совпадают, или у этого пользователя нет данного урока, сервер вернет ошибку.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передать имя пользователя и пароль. Дальше можно изменить данные</a:t>
            </a:r>
            <a:r>
              <a:rPr lang="ru-RU" sz="1200" kern="1200" baseline="0" dirty="0" smtClean="0">
                <a:solidFill>
                  <a:schemeClr val="tx1"/>
                </a:solidFill>
                <a:effectLst/>
                <a:latin typeface="+mn-lt"/>
                <a:ea typeface="+mn-ea"/>
                <a:cs typeface="+mn-cs"/>
              </a:rPr>
              <a:t> урока.</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23</a:t>
            </a:fld>
            <a:endParaRPr lang="ru-RU"/>
          </a:p>
        </p:txBody>
      </p:sp>
    </p:spTree>
    <p:extLst>
      <p:ext uri="{BB962C8B-B14F-4D97-AF65-F5344CB8AC3E}">
        <p14:creationId xmlns:p14="http://schemas.microsoft.com/office/powerpoint/2010/main" val="147698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 </a:t>
            </a:r>
            <a:r>
              <a:rPr lang="ru-RU" sz="1200" kern="1200" dirty="0" smtClean="0">
                <a:solidFill>
                  <a:schemeClr val="tx1"/>
                </a:solidFill>
                <a:effectLst/>
                <a:latin typeface="+mn-lt"/>
                <a:ea typeface="+mn-ea"/>
                <a:cs typeface="+mn-cs"/>
              </a:rPr>
              <a:t>– Запрос для всех уроков. (анимация) Тут доступен только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при добавлении урока обязательно нужен видеофайл, а тут его передать нельзя, поэтому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-запроса нет. А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каждого конкретного урока возвращается та же информация, что и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одного урока,</a:t>
            </a:r>
            <a:r>
              <a:rPr lang="ru-RU" sz="1200" kern="1200" baseline="0" dirty="0" smtClean="0">
                <a:solidFill>
                  <a:schemeClr val="tx1"/>
                </a:solidFill>
                <a:effectLst/>
                <a:latin typeface="+mn-lt"/>
                <a:ea typeface="+mn-ea"/>
                <a:cs typeface="+mn-cs"/>
              </a:rPr>
              <a:t> но без комментариев, т.к. их количество в перспективе может быть большим.</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комментария.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текст комментария, рейтинг, оставленный пользователем,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под которым оставлен комментарий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пользователя, оставившего этот комментарий.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передать имя пользователя и пароль. Если они не совпадают, или требуемый комментарий не принадлежит этому пользователю, сервер вернет ошибку. Дальше идет проверка на изменение общего рейтинга урока. Если этот урок влияет на рейтинг, то общий рейтинг урока изменяется тут же, причем если у этого пользователя есть еще комментарии к данному уроку, то в общий зачет рейтинга пойдет второй оставленный комментарий этим пользователем. Если же этот комментарий не влияет на рейтинг, тогда он просто удалиться.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указывать имя пользователя и пароль, и проходит проверка, оставлял ли данный комментарий именно этот пользователей. Если нет – сервер вернет ошибку. Тут можно изменить текст комментария и его рейтинг. При изменении рейтинга, если этот комментарий влияет на общий рейтинг урока, он тоже изменится.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 </a:t>
            </a:r>
            <a:r>
              <a:rPr lang="ru-RU" sz="1200" kern="1200" dirty="0" smtClean="0">
                <a:solidFill>
                  <a:schemeClr val="tx1"/>
                </a:solidFill>
                <a:effectLst/>
                <a:latin typeface="+mn-lt"/>
                <a:ea typeface="+mn-ea"/>
                <a:cs typeface="+mn-cs"/>
              </a:rPr>
              <a:t>– Запрос для всех комментариев. (анимация) Тут я не стал делать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общее число комментариев может быть очень велико. К тому же комментарии к конкретному уроку можно получить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к этому уроку.  (анимация) Но тут возможен </a:t>
            </a:r>
            <a:r>
              <a:rPr lang="ru-RU" sz="1200" kern="1200" dirty="0" err="1"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Сюда нужно передать имя пользователя, пароль,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к которому нужно оставить комментарий, текст комментария и рейтинг. Влияние этого комментария на данный урок также проверяется здесь.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24</a:t>
            </a:fld>
            <a:endParaRPr lang="ru-RU"/>
          </a:p>
        </p:txBody>
      </p:sp>
    </p:spTree>
    <p:extLst>
      <p:ext uri="{BB962C8B-B14F-4D97-AF65-F5344CB8AC3E}">
        <p14:creationId xmlns:p14="http://schemas.microsoft.com/office/powerpoint/2010/main" val="833406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Используемые</a:t>
            </a:r>
            <a:r>
              <a:rPr lang="ru-RU" baseline="0" dirty="0" smtClean="0"/>
              <a:t> технологии</a:t>
            </a:r>
          </a:p>
        </p:txBody>
      </p:sp>
      <p:sp>
        <p:nvSpPr>
          <p:cNvPr id="4" name="Номер слайда 3"/>
          <p:cNvSpPr>
            <a:spLocks noGrp="1"/>
          </p:cNvSpPr>
          <p:nvPr>
            <p:ph type="sldNum" sz="quarter" idx="10"/>
          </p:nvPr>
        </p:nvSpPr>
        <p:spPr/>
        <p:txBody>
          <a:bodyPr/>
          <a:lstStyle/>
          <a:p>
            <a:fld id="{875242A5-CDDE-45E9-A8F3-FD8BE9647BC6}" type="slidenum">
              <a:rPr lang="ru-RU" smtClean="0"/>
              <a:t>25</a:t>
            </a:fld>
            <a:endParaRPr lang="ru-RU"/>
          </a:p>
        </p:txBody>
      </p:sp>
    </p:spTree>
    <p:extLst>
      <p:ext uri="{BB962C8B-B14F-4D97-AF65-F5344CB8AC3E}">
        <p14:creationId xmlns:p14="http://schemas.microsoft.com/office/powerpoint/2010/main" val="115652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SQL</a:t>
            </a:r>
            <a:r>
              <a:rPr lang="ru-RU" sz="1200" kern="1200" dirty="0" err="1" smtClean="0">
                <a:solidFill>
                  <a:schemeClr val="tx1"/>
                </a:solidFill>
                <a:effectLst/>
                <a:latin typeface="+mn-lt"/>
                <a:ea typeface="+mn-ea"/>
                <a:cs typeface="+mn-cs"/>
              </a:rPr>
              <a:t>alchemy</a:t>
            </a:r>
            <a:r>
              <a:rPr lang="ru-RU" sz="1200" kern="1200" dirty="0" smtClean="0">
                <a:solidFill>
                  <a:schemeClr val="tx1"/>
                </a:solidFill>
                <a:effectLst/>
                <a:latin typeface="+mn-lt"/>
                <a:ea typeface="+mn-ea"/>
                <a:cs typeface="+mn-cs"/>
              </a:rPr>
              <a:t> - для базы данных</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login </a:t>
            </a:r>
            <a:r>
              <a:rPr lang="ru-RU" sz="1200" kern="1200" dirty="0" smtClean="0">
                <a:solidFill>
                  <a:schemeClr val="tx1"/>
                </a:solidFill>
                <a:effectLst/>
                <a:latin typeface="+mn-lt"/>
                <a:ea typeface="+mn-ea"/>
                <a:cs typeface="+mn-cs"/>
              </a:rPr>
              <a:t>– для авторизации пользователя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Werkzeug</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хеширования паролей и </a:t>
            </a:r>
            <a:r>
              <a:rPr lang="ru-RU" sz="1200" kern="1200" dirty="0" err="1" smtClean="0">
                <a:solidFill>
                  <a:schemeClr val="tx1"/>
                </a:solidFill>
                <a:effectLst/>
                <a:latin typeface="+mn-lt"/>
                <a:ea typeface="+mn-ea"/>
                <a:cs typeface="+mn-cs"/>
              </a:rPr>
              <a:t>парсинга</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wtf </a:t>
            </a:r>
            <a:r>
              <a:rPr lang="ru-RU" sz="1200" kern="1200" dirty="0" smtClean="0">
                <a:solidFill>
                  <a:schemeClr val="tx1"/>
                </a:solidFill>
                <a:effectLst/>
                <a:latin typeface="+mn-lt"/>
                <a:ea typeface="+mn-ea"/>
                <a:cs typeface="+mn-cs"/>
              </a:rPr>
              <a:t>и </a:t>
            </a:r>
            <a:r>
              <a:rPr lang="en-US" sz="1200" kern="1200" dirty="0" err="1" smtClean="0">
                <a:solidFill>
                  <a:schemeClr val="tx1"/>
                </a:solidFill>
                <a:effectLst/>
                <a:latin typeface="+mn-lt"/>
                <a:ea typeface="+mn-ea"/>
                <a:cs typeface="+mn-cs"/>
              </a:rPr>
              <a:t>wtforms</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форм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Moviepy</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определения длительности видеофайла. Для этого было бы правильнее использовать библиотеку </a:t>
            </a:r>
            <a:r>
              <a:rPr lang="en-US" sz="1200" kern="1200" dirty="0" err="1" smtClean="0">
                <a:solidFill>
                  <a:schemeClr val="tx1"/>
                </a:solidFill>
                <a:effectLst/>
                <a:latin typeface="+mn-lt"/>
                <a:ea typeface="+mn-ea"/>
                <a:cs typeface="+mn-cs"/>
              </a:rPr>
              <a:t>ffmpeg</a:t>
            </a:r>
            <a:r>
              <a:rPr lang="ru-RU" sz="1200" kern="1200" dirty="0" smtClean="0">
                <a:solidFill>
                  <a:schemeClr val="tx1"/>
                </a:solidFill>
                <a:effectLst/>
                <a:latin typeface="+mn-lt"/>
                <a:ea typeface="+mn-ea"/>
                <a:cs typeface="+mn-cs"/>
              </a:rPr>
              <a:t>, но </a:t>
            </a:r>
            <a:r>
              <a:rPr lang="ru-RU" sz="1200" kern="1200" dirty="0" smtClean="0">
                <a:solidFill>
                  <a:schemeClr val="tx1"/>
                </a:solidFill>
                <a:effectLst/>
                <a:latin typeface="+mn-lt"/>
                <a:ea typeface="+mn-ea"/>
                <a:cs typeface="+mn-cs"/>
              </a:rPr>
              <a:t>не</a:t>
            </a:r>
            <a:r>
              <a:rPr lang="ru-RU" sz="1200" kern="1200" baseline="0" dirty="0" smtClean="0">
                <a:solidFill>
                  <a:schemeClr val="tx1"/>
                </a:solidFill>
                <a:effectLst/>
                <a:latin typeface="+mn-lt"/>
                <a:ea typeface="+mn-ea"/>
                <a:cs typeface="+mn-cs"/>
              </a:rPr>
              <a:t> доступна под </a:t>
            </a:r>
            <a:r>
              <a:rPr lang="en-US" sz="1200" kern="1200" baseline="0" dirty="0" smtClean="0">
                <a:solidFill>
                  <a:schemeClr val="tx1"/>
                </a:solidFill>
                <a:effectLst/>
                <a:latin typeface="+mn-lt"/>
                <a:ea typeface="+mn-ea"/>
                <a:cs typeface="+mn-cs"/>
              </a:rPr>
              <a:t>Windows</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Datetime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временных сущностей на сайте – дата добавления урока, проверка правильности даты, дата рождения и т.д.</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Zipfile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архивации вложенных к уроку файлов.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Os</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path </a:t>
            </a:r>
            <a:r>
              <a:rPr lang="ru-RU" sz="1200" kern="1200" dirty="0" smtClean="0">
                <a:solidFill>
                  <a:schemeClr val="tx1"/>
                </a:solidFill>
                <a:effectLst/>
                <a:latin typeface="+mn-lt"/>
                <a:ea typeface="+mn-ea"/>
                <a:cs typeface="+mn-cs"/>
              </a:rPr>
              <a:t>– для получения абсолютного пути к файлам.</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Pymorphy</a:t>
            </a:r>
            <a:r>
              <a:rPr lang="ru-RU" sz="1200" kern="1200" dirty="0" smtClean="0">
                <a:solidFill>
                  <a:schemeClr val="tx1"/>
                </a:solidFill>
                <a:effectLst/>
                <a:latin typeface="+mn-lt"/>
                <a:ea typeface="+mn-ea"/>
                <a:cs typeface="+mn-cs"/>
              </a:rPr>
              <a:t>2 – для получения начальной формы слов в поиске.</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Random </a:t>
            </a:r>
            <a:r>
              <a:rPr lang="ru-RU" sz="1200" kern="1200" dirty="0" smtClean="0">
                <a:solidFill>
                  <a:schemeClr val="tx1"/>
                </a:solidFill>
                <a:effectLst/>
                <a:latin typeface="+mn-lt"/>
                <a:ea typeface="+mn-ea"/>
                <a:cs typeface="+mn-cs"/>
              </a:rPr>
              <a:t>– получение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для рекомендации незарегистрированным пользователям. </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Flask-restful – </a:t>
            </a:r>
            <a:r>
              <a:rPr lang="ru-RU" sz="1200" kern="1200" dirty="0" smtClean="0">
                <a:solidFill>
                  <a:schemeClr val="tx1"/>
                </a:solidFill>
                <a:effectLst/>
                <a:latin typeface="+mn-lt"/>
                <a:ea typeface="+mn-ea"/>
                <a:cs typeface="+mn-cs"/>
              </a:rPr>
              <a:t>для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Jinja</a:t>
            </a:r>
            <a:r>
              <a:rPr lang="ru-RU" sz="1200" kern="1200" dirty="0" smtClean="0">
                <a:solidFill>
                  <a:schemeClr val="tx1"/>
                </a:solidFill>
                <a:effectLst/>
                <a:latin typeface="+mn-lt"/>
                <a:ea typeface="+mn-ea"/>
                <a:cs typeface="+mn-cs"/>
              </a:rPr>
              <a:t>2 – для наследования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-шаблонов, отображения серверной информации и регулярных выражений в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-файлах.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26</a:t>
            </a:fld>
            <a:endParaRPr lang="ru-RU"/>
          </a:p>
        </p:txBody>
      </p:sp>
    </p:spTree>
    <p:extLst>
      <p:ext uri="{BB962C8B-B14F-4D97-AF65-F5344CB8AC3E}">
        <p14:creationId xmlns:p14="http://schemas.microsoft.com/office/powerpoint/2010/main" val="312668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процессе придумывания проекта я задумал реализовать очень много всего, но в силу ограниченности времени, успел я, естественно, не все. </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27</a:t>
            </a:fld>
            <a:endParaRPr lang="ru-RU"/>
          </a:p>
        </p:txBody>
      </p:sp>
    </p:spTree>
    <p:extLst>
      <p:ext uri="{BB962C8B-B14F-4D97-AF65-F5344CB8AC3E}">
        <p14:creationId xmlns:p14="http://schemas.microsoft.com/office/powerpoint/2010/main" val="226567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Курсы. Я решил, что сперва реализую возможность добавления одного урока, а курсы можно будет реализовать позже. Потому что для страницы курсов, для их добавления,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 его еще нужно подучить, времени мало, и поэтому я оставил курсы на потом. Для курсов можно было бы добавлять тесты, домашние задания, проверку домашних заданий. (анимация) Система уведомлений о новых курсах/уроках тоже планировалась, но для этого опять же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(анимация) Также планировалось отслеживание прогресса прохождения курса и, если, например, пользователь нашел интересный курс и он не хочет его потерять, у него должна быть возможность поместить его на страницу </a:t>
            </a:r>
            <a:r>
              <a:rPr lang="ru-RU" sz="1200" kern="1200" dirty="0" smtClean="0">
                <a:solidFill>
                  <a:schemeClr val="tx1"/>
                </a:solidFill>
                <a:effectLst/>
                <a:latin typeface="+mn-lt"/>
                <a:ea typeface="+mn-ea"/>
                <a:cs typeface="+mn-cs"/>
              </a:rPr>
              <a:t>«Изучить </a:t>
            </a:r>
            <a:r>
              <a:rPr lang="ru-RU" sz="1200" kern="1200" dirty="0" smtClean="0">
                <a:solidFill>
                  <a:schemeClr val="tx1"/>
                </a:solidFill>
                <a:effectLst/>
                <a:latin typeface="+mn-lt"/>
                <a:ea typeface="+mn-ea"/>
                <a:cs typeface="+mn-cs"/>
              </a:rPr>
              <a:t>позже». (анимация)  Модель подписки также будет распространятся и на курсы. (анимация)  Меню сайта. Оно пока тоже не добавлено, но в ней планировались следующие вкладки:</a:t>
            </a:r>
          </a:p>
          <a:p>
            <a:pPr lvl="0"/>
            <a:r>
              <a:rPr lang="ru-RU" sz="1200" b="1" kern="1200" dirty="0" smtClean="0">
                <a:solidFill>
                  <a:schemeClr val="tx1"/>
                </a:solidFill>
                <a:effectLst/>
                <a:latin typeface="+mn-lt"/>
                <a:ea typeface="+mn-ea"/>
                <a:cs typeface="+mn-cs"/>
              </a:rPr>
              <a:t>«Изучение» </a:t>
            </a:r>
            <a:r>
              <a:rPr lang="ru-RU" sz="1200" kern="1200" dirty="0" smtClean="0">
                <a:solidFill>
                  <a:schemeClr val="tx1"/>
                </a:solidFill>
                <a:effectLst/>
                <a:latin typeface="+mn-lt"/>
                <a:ea typeface="+mn-ea"/>
                <a:cs typeface="+mn-cs"/>
              </a:rPr>
              <a:t>- нажав на эту вкладку пользователь может найти курсы по тематике, которую можно будет выбрать на этой же странице. Далее будут представлены наиболее популярные курсы по этой теме.</a:t>
            </a:r>
          </a:p>
          <a:p>
            <a:pPr lvl="0"/>
            <a:r>
              <a:rPr lang="ru-RU" sz="1200" b="1" kern="1200" dirty="0" smtClean="0">
                <a:solidFill>
                  <a:schemeClr val="tx1"/>
                </a:solidFill>
                <a:effectLst/>
                <a:latin typeface="+mn-lt"/>
                <a:ea typeface="+mn-ea"/>
                <a:cs typeface="+mn-cs"/>
              </a:rPr>
              <a:t>«Мои курсы» </a:t>
            </a:r>
            <a:r>
              <a:rPr lang="ru-RU" sz="1200" kern="1200" dirty="0" smtClean="0">
                <a:solidFill>
                  <a:schemeClr val="tx1"/>
                </a:solidFill>
                <a:effectLst/>
                <a:latin typeface="+mn-lt"/>
                <a:ea typeface="+mn-ea"/>
                <a:cs typeface="+mn-cs"/>
              </a:rPr>
              <a:t>- в этой вкладке пользователь может увидеть те курсы, на которые он подписался.</a:t>
            </a:r>
          </a:p>
          <a:p>
            <a:pPr lvl="0"/>
            <a:r>
              <a:rPr lang="ru-RU" sz="1200" b="1" kern="1200" dirty="0" smtClean="0">
                <a:solidFill>
                  <a:schemeClr val="tx1"/>
                </a:solidFill>
                <a:effectLst/>
                <a:latin typeface="+mn-lt"/>
                <a:ea typeface="+mn-ea"/>
                <a:cs typeface="+mn-cs"/>
              </a:rPr>
              <a:t>«Подписки» </a:t>
            </a:r>
            <a:r>
              <a:rPr lang="ru-RU" sz="1200" kern="1200" dirty="0" smtClean="0">
                <a:solidFill>
                  <a:schemeClr val="tx1"/>
                </a:solidFill>
                <a:effectLst/>
                <a:latin typeface="+mn-lt"/>
                <a:ea typeface="+mn-ea"/>
                <a:cs typeface="+mn-cs"/>
              </a:rPr>
              <a:t>- нажав на эту вкладку пользователь увидит все обновления у каналов, на которые он подписан. Будь то новый курс или новый урок для курса.</a:t>
            </a:r>
          </a:p>
          <a:p>
            <a:pPr lvl="0"/>
            <a:r>
              <a:rPr lang="ru-RU" sz="1200" b="1" kern="1200" dirty="0" smtClean="0">
                <a:solidFill>
                  <a:schemeClr val="tx1"/>
                </a:solidFill>
                <a:effectLst/>
                <a:latin typeface="+mn-lt"/>
                <a:ea typeface="+mn-ea"/>
                <a:cs typeface="+mn-cs"/>
              </a:rPr>
              <a:t>«Главная» </a:t>
            </a:r>
            <a:r>
              <a:rPr lang="ru-RU" sz="1200" kern="1200" dirty="0" smtClean="0">
                <a:solidFill>
                  <a:schemeClr val="tx1"/>
                </a:solidFill>
                <a:effectLst/>
                <a:latin typeface="+mn-lt"/>
                <a:ea typeface="+mn-ea"/>
                <a:cs typeface="+mn-cs"/>
              </a:rPr>
              <a:t>- нажав на нее пользователь перейдет на главную страницу, где ему будут предложены рекомендованные курсы, а также рекомендованные каналы.</a:t>
            </a:r>
          </a:p>
          <a:p>
            <a:pPr lvl="0"/>
            <a:r>
              <a:rPr lang="ru-RU" sz="1200" b="1" kern="1200" dirty="0" smtClean="0">
                <a:solidFill>
                  <a:schemeClr val="tx1"/>
                </a:solidFill>
                <a:effectLst/>
                <a:latin typeface="+mn-lt"/>
                <a:ea typeface="+mn-ea"/>
                <a:cs typeface="+mn-cs"/>
              </a:rPr>
              <a:t>«Изучить позже» </a:t>
            </a:r>
            <a:r>
              <a:rPr lang="ru-RU" sz="1200" kern="1200" dirty="0" smtClean="0">
                <a:solidFill>
                  <a:schemeClr val="tx1"/>
                </a:solidFill>
                <a:effectLst/>
                <a:latin typeface="+mn-lt"/>
                <a:ea typeface="+mn-ea"/>
                <a:cs typeface="+mn-cs"/>
              </a:rPr>
              <a:t>- нажав на эту вкладку пользователь попадет на страницу, на которой хранятся все те курсы и видео, которые он поместил туда, нажав на иконку на превью «Изучить позже».</a:t>
            </a:r>
          </a:p>
          <a:p>
            <a:pPr lvl="0"/>
            <a:r>
              <a:rPr lang="ru-RU" sz="1200" b="1" kern="1200" dirty="0" smtClean="0">
                <a:solidFill>
                  <a:schemeClr val="tx1"/>
                </a:solidFill>
                <a:effectLst/>
                <a:latin typeface="+mn-lt"/>
                <a:ea typeface="+mn-ea"/>
                <a:cs typeface="+mn-cs"/>
              </a:rPr>
              <a:t>«История» </a:t>
            </a:r>
            <a:r>
              <a:rPr lang="ru-RU" sz="1200" kern="1200" dirty="0" smtClean="0">
                <a:solidFill>
                  <a:schemeClr val="tx1"/>
                </a:solidFill>
                <a:effectLst/>
                <a:latin typeface="+mn-lt"/>
                <a:ea typeface="+mn-ea"/>
                <a:cs typeface="+mn-cs"/>
              </a:rPr>
              <a:t>- нажав на нее пользователь сможет увидеть все те уроки, которые он посмотрел.</a:t>
            </a:r>
          </a:p>
          <a:p>
            <a:pPr lvl="0"/>
            <a:r>
              <a:rPr lang="ru-RU" sz="1200" kern="1200" dirty="0" smtClean="0">
                <a:solidFill>
                  <a:schemeClr val="tx1"/>
                </a:solidFill>
                <a:effectLst/>
                <a:latin typeface="+mn-lt"/>
                <a:ea typeface="+mn-ea"/>
                <a:cs typeface="+mn-cs"/>
              </a:rPr>
              <a:t>(анимация)  </a:t>
            </a:r>
            <a:r>
              <a:rPr lang="ru-RU" sz="1200" b="1" kern="1200" dirty="0" smtClean="0">
                <a:solidFill>
                  <a:schemeClr val="tx1"/>
                </a:solidFill>
                <a:effectLst/>
                <a:latin typeface="+mn-lt"/>
                <a:ea typeface="+mn-ea"/>
                <a:cs typeface="+mn-cs"/>
              </a:rPr>
              <a:t>«</a:t>
            </a:r>
            <a:r>
              <a:rPr lang="ru-RU" sz="1200" b="1" kern="1200" dirty="0" err="1" smtClean="0">
                <a:solidFill>
                  <a:schemeClr val="tx1"/>
                </a:solidFill>
                <a:effectLst/>
                <a:latin typeface="+mn-lt"/>
                <a:ea typeface="+mn-ea"/>
                <a:cs typeface="+mn-cs"/>
              </a:rPr>
              <a:t>Дедлайны</a:t>
            </a:r>
            <a:r>
              <a:rPr lang="ru-RU" sz="1200" b="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в этой вкладке пользователь может делать </a:t>
            </a:r>
            <a:r>
              <a:rPr lang="ru-RU" sz="1200" kern="1200" dirty="0" err="1" smtClean="0">
                <a:solidFill>
                  <a:schemeClr val="tx1"/>
                </a:solidFill>
                <a:effectLst/>
                <a:latin typeface="+mn-lt"/>
                <a:ea typeface="+mn-ea"/>
                <a:cs typeface="+mn-cs"/>
              </a:rPr>
              <a:t>дедлайны</a:t>
            </a:r>
            <a:r>
              <a:rPr lang="ru-RU" sz="1200" kern="1200" dirty="0" smtClean="0">
                <a:solidFill>
                  <a:schemeClr val="tx1"/>
                </a:solidFill>
                <a:effectLst/>
                <a:latin typeface="+mn-lt"/>
                <a:ea typeface="+mn-ea"/>
                <a:cs typeface="+mn-cs"/>
              </a:rPr>
              <a:t> в обучении. Для курса в целом или для отдельного урока в курсе можно будет назначить дату, до которой нужно будет пройти этот курс. Также возможно будет на текущий день добавить курсов или уроков из курсов, которые нужно будет пройти в этот день. Если </a:t>
            </a:r>
            <a:r>
              <a:rPr lang="ru-RU" sz="1200" kern="1200" dirty="0" err="1" smtClean="0">
                <a:solidFill>
                  <a:schemeClr val="tx1"/>
                </a:solidFill>
                <a:effectLst/>
                <a:latin typeface="+mn-lt"/>
                <a:ea typeface="+mn-ea"/>
                <a:cs typeface="+mn-cs"/>
              </a:rPr>
              <a:t>дедлайн</a:t>
            </a:r>
            <a:r>
              <a:rPr lang="ru-RU" sz="1200" kern="1200" dirty="0" smtClean="0">
                <a:solidFill>
                  <a:schemeClr val="tx1"/>
                </a:solidFill>
                <a:effectLst/>
                <a:latin typeface="+mn-lt"/>
                <a:ea typeface="+mn-ea"/>
                <a:cs typeface="+mn-cs"/>
              </a:rPr>
              <a:t> подходит, а пользователь еще не прошел курс, то ему будет приходить уведомление о том, чтобы он поторопился.</a:t>
            </a:r>
          </a:p>
          <a:p>
            <a:r>
              <a:rPr lang="ru-RU" sz="1200" kern="1200" dirty="0" smtClean="0">
                <a:solidFill>
                  <a:schemeClr val="tx1"/>
                </a:solidFill>
                <a:effectLst/>
                <a:latin typeface="+mn-lt"/>
                <a:ea typeface="+mn-ea"/>
                <a:cs typeface="+mn-cs"/>
              </a:rPr>
              <a:t>(анимация) На страницу канала можно добавить кнопку «Пожертвовать». Для того, чтобы пользователь, который прошел курс и захотел отблагодарить автора смог это сделать. (анимация) Еще можно реализовать сообщения между пользователями. В сообщениях можно будет прикреплять курсы или уроки, если, например, кто-то захотел порекомендовать что-то другу. (анимация) Саму структуру приложения тоже можно улучшить с помощью </a:t>
            </a:r>
            <a:r>
              <a:rPr lang="en-US" sz="1200" kern="1200" dirty="0" smtClean="0">
                <a:solidFill>
                  <a:schemeClr val="tx1"/>
                </a:solidFill>
                <a:effectLst/>
                <a:latin typeface="+mn-lt"/>
                <a:ea typeface="+mn-ea"/>
                <a:cs typeface="+mn-cs"/>
              </a:rPr>
              <a:t>Blueprint</a:t>
            </a:r>
            <a:r>
              <a:rPr lang="ru-RU" sz="1200" kern="1200" dirty="0" smtClean="0">
                <a:solidFill>
                  <a:schemeClr val="tx1"/>
                </a:solidFill>
                <a:effectLst/>
                <a:latin typeface="+mn-lt"/>
                <a:ea typeface="+mn-ea"/>
                <a:cs typeface="+mn-cs"/>
              </a:rPr>
              <a:t>’</a:t>
            </a:r>
            <a:r>
              <a:rPr lang="ru-RU" sz="1200" kern="1200" dirty="0" err="1" smtClean="0">
                <a:solidFill>
                  <a:schemeClr val="tx1"/>
                </a:solidFill>
                <a:effectLst/>
                <a:latin typeface="+mn-lt"/>
                <a:ea typeface="+mn-ea"/>
                <a:cs typeface="+mn-cs"/>
              </a:rPr>
              <a:t>ов</a:t>
            </a:r>
            <a:r>
              <a:rPr lang="ru-RU" sz="1200" kern="1200" dirty="0" smtClean="0">
                <a:solidFill>
                  <a:schemeClr val="tx1"/>
                </a:solidFill>
                <a:effectLst/>
                <a:latin typeface="+mn-lt"/>
                <a:ea typeface="+mn-ea"/>
                <a:cs typeface="+mn-cs"/>
              </a:rPr>
              <a:t>. Я слишком поздно узнал о них, и поэтому не успел добавить.</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28</a:t>
            </a:fld>
            <a:endParaRPr lang="ru-RU"/>
          </a:p>
        </p:txBody>
      </p:sp>
    </p:spTree>
    <p:extLst>
      <p:ext uri="{BB962C8B-B14F-4D97-AF65-F5344CB8AC3E}">
        <p14:creationId xmlns:p14="http://schemas.microsoft.com/office/powerpoint/2010/main" val="140519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29</a:t>
            </a:fld>
            <a:endParaRPr lang="ru-RU"/>
          </a:p>
        </p:txBody>
      </p:sp>
    </p:spTree>
    <p:extLst>
      <p:ext uri="{BB962C8B-B14F-4D97-AF65-F5344CB8AC3E}">
        <p14:creationId xmlns:p14="http://schemas.microsoft.com/office/powerpoint/2010/main" val="338451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главной странице зарегистрированному пользователю показываются рекомендованные ему уроки. Они формируются на основе интересов, которые пользователь указывает при регистрации. Незарегистрированному же пользователю показываются 10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Если пользователь не авторизован, ему показываются две кнопки: «Войти» и «Зарегистрироваться». Если же он авторизован, то показывается его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при клике на который выпадает меню, где можно открыть страницу профиля, страницу добавления урока, редактирования урока, а также можно выйти.</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4</a:t>
            </a:fld>
            <a:endParaRPr lang="ru-RU"/>
          </a:p>
        </p:txBody>
      </p:sp>
    </p:spTree>
    <p:extLst>
      <p:ext uri="{BB962C8B-B14F-4D97-AF65-F5344CB8AC3E}">
        <p14:creationId xmlns:p14="http://schemas.microsoft.com/office/powerpoint/2010/main" val="372209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a:t>
            </a:r>
            <a:r>
              <a:rPr lang="ru-RU" baseline="0" dirty="0" smtClean="0"/>
              <a:t> как можно добавить урок.</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5</a:t>
            </a:fld>
            <a:endParaRPr lang="ru-RU"/>
          </a:p>
        </p:txBody>
      </p:sp>
    </p:spTree>
    <p:extLst>
      <p:ext uri="{BB962C8B-B14F-4D97-AF65-F5344CB8AC3E}">
        <p14:creationId xmlns:p14="http://schemas.microsoft.com/office/powerpoint/2010/main" val="292431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добавления урока необходимо заполнить некоторые поля. С полем названия урока я думаю все понятно. Превью – это картинка, которая будет показываться при отображении блока урока в рекомендованных, или на странице пользователя. Видео – это собственно сам видеофайл. Он хранится в специальной директории, и причем все их названия уникальны, т.к. зависят от имени пользователя, а также от количества добавленных уроков этим пользователем. В описании урока нужно кратко рассказать, о чем будет этот урок. Данный текст потом отображается непосредственно на странице с уроком. Во вложенные файлы можно добавить файлы любого формата, которые будут необходимы для полного успешного прохождения урока. В дополнительный материал автор урока может поместить текст, который поможет глубже понять суть урока, или же расскажет что-то дополнительно. Мета-теги указываются через запятую. По ним осуществляется поиск уроков, а также составление рекомендаций пользователю.</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6</a:t>
            </a:fld>
            <a:endParaRPr lang="ru-RU"/>
          </a:p>
        </p:txBody>
      </p:sp>
    </p:spTree>
    <p:extLst>
      <p:ext uri="{BB962C8B-B14F-4D97-AF65-F5344CB8AC3E}">
        <p14:creationId xmlns:p14="http://schemas.microsoft.com/office/powerpoint/2010/main" val="19695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предлагаю рассмотреть блок урока – краткая</a:t>
            </a:r>
            <a:r>
              <a:rPr lang="ru-RU" baseline="0" dirty="0" smtClean="0"/>
              <a:t> информация об уроке, которая показывается на различных страницах.</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7</a:t>
            </a:fld>
            <a:endParaRPr lang="ru-RU"/>
          </a:p>
        </p:txBody>
      </p:sp>
    </p:spTree>
    <p:extLst>
      <p:ext uri="{BB962C8B-B14F-4D97-AF65-F5344CB8AC3E}">
        <p14:creationId xmlns:p14="http://schemas.microsoft.com/office/powerpoint/2010/main" val="315713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Каждый урок отображается так, как вы видите на экране. У него есть превью – во вкладке с добавлением урока это обязательное поле. Дальше идет название урока. Синяя полоска – это рейтинг урока, который формируется на основе комментариев пользователей, каким образом, мы рассмотрим позже. Дальше идет длительность урока и количество просмотров. Внизу есть дата добавления. Если урок добавлен в данный день, то показывается время добавления, если нет – то дата. Для отображения этих блоков я создал отдельный </a:t>
            </a:r>
            <a:r>
              <a:rPr lang="en-US" sz="1200" kern="1200" dirty="0" smtClean="0">
                <a:solidFill>
                  <a:schemeClr val="tx1"/>
                </a:solidFill>
                <a:effectLst/>
                <a:latin typeface="+mn-lt"/>
                <a:ea typeface="+mn-ea"/>
                <a:cs typeface="+mn-cs"/>
              </a:rPr>
              <a:t>html </a:t>
            </a:r>
            <a:r>
              <a:rPr lang="ru-RU" sz="1200" kern="1200" dirty="0" smtClean="0">
                <a:solidFill>
                  <a:schemeClr val="tx1"/>
                </a:solidFill>
                <a:effectLst/>
                <a:latin typeface="+mn-lt"/>
                <a:ea typeface="+mn-ea"/>
                <a:cs typeface="+mn-cs"/>
              </a:rPr>
              <a:t>файл, который потом просто включаю на другие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-страницы с помощью </a:t>
            </a:r>
            <a:r>
              <a:rPr lang="en-US" sz="1200" kern="1200" dirty="0" smtClean="0">
                <a:solidFill>
                  <a:schemeClr val="tx1"/>
                </a:solidFill>
                <a:effectLst/>
                <a:latin typeface="+mn-lt"/>
                <a:ea typeface="+mn-ea"/>
                <a:cs typeface="+mn-cs"/>
              </a:rPr>
              <a:t>include</a:t>
            </a:r>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8</a:t>
            </a:fld>
            <a:endParaRPr lang="ru-RU"/>
          </a:p>
        </p:txBody>
      </p:sp>
    </p:spTree>
    <p:extLst>
      <p:ext uri="{BB962C8B-B14F-4D97-AF65-F5344CB8AC3E}">
        <p14:creationId xmlns:p14="http://schemas.microsoft.com/office/powerpoint/2010/main" val="160118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страницу регистрации пользователя</a:t>
            </a:r>
          </a:p>
        </p:txBody>
      </p:sp>
      <p:sp>
        <p:nvSpPr>
          <p:cNvPr id="4" name="Номер слайда 3"/>
          <p:cNvSpPr>
            <a:spLocks noGrp="1"/>
          </p:cNvSpPr>
          <p:nvPr>
            <p:ph type="sldNum" sz="quarter" idx="10"/>
          </p:nvPr>
        </p:nvSpPr>
        <p:spPr/>
        <p:txBody>
          <a:bodyPr/>
          <a:lstStyle/>
          <a:p>
            <a:fld id="{875242A5-CDDE-45E9-A8F3-FD8BE9647BC6}" type="slidenum">
              <a:rPr lang="ru-RU" smtClean="0"/>
              <a:t>9</a:t>
            </a:fld>
            <a:endParaRPr lang="ru-RU"/>
          </a:p>
        </p:txBody>
      </p:sp>
    </p:spTree>
    <p:extLst>
      <p:ext uri="{BB962C8B-B14F-4D97-AF65-F5344CB8AC3E}">
        <p14:creationId xmlns:p14="http://schemas.microsoft.com/office/powerpoint/2010/main" val="5871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Имя пользователя – уникально. И данная форма делает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наличие введенного имени пользователя в базе данных. С полем название канал все понятно.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Он отображается сверху меню, при поиске каналов, а также на странице урока. Само изображение хранится в базе данных.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 тоже уникальное поле, и форма также делает его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Для даты рождения также задан формат </a:t>
            </a:r>
            <a:r>
              <a:rPr lang="ru-RU" sz="1200" kern="1200" dirty="0" err="1" smtClean="0">
                <a:solidFill>
                  <a:schemeClr val="tx1"/>
                </a:solidFill>
                <a:effectLst/>
                <a:latin typeface="+mn-lt"/>
                <a:ea typeface="+mn-ea"/>
                <a:cs typeface="+mn-cs"/>
              </a:rPr>
              <a:t>валидации</a:t>
            </a:r>
            <a:r>
              <a:rPr lang="ru-RU" sz="1200" kern="1200" dirty="0" smtClean="0">
                <a:solidFill>
                  <a:schemeClr val="tx1"/>
                </a:solidFill>
                <a:effectLst/>
                <a:latin typeface="+mn-lt"/>
                <a:ea typeface="+mn-ea"/>
                <a:cs typeface="+mn-cs"/>
              </a:rPr>
              <a:t>. Интересы. Здесь их нужно указать через запятую, как и мета-теги. Они нужны для того, чтобы строить рекомендации на главной странице. Описание канала показывается на странице пользователя, а также при поиске каналов. Мета-теги, опять же вводятся через запятую, и нужны для поиска каналов. Ну и поле пароль. Введя все данные, загрузив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и нажав на кнопку зарегистрироваться, пользователь будет внесен в базу данных.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10</a:t>
            </a:fld>
            <a:endParaRPr lang="ru-RU"/>
          </a:p>
        </p:txBody>
      </p:sp>
    </p:spTree>
    <p:extLst>
      <p:ext uri="{BB962C8B-B14F-4D97-AF65-F5344CB8AC3E}">
        <p14:creationId xmlns:p14="http://schemas.microsoft.com/office/powerpoint/2010/main" val="191255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24036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414694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309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06491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95090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279E18B-8165-43BA-881F-90D95C2DCDA7}" type="datetimeFigureOut">
              <a:rPr lang="ru-RU" smtClean="0"/>
              <a:t>07.05.2019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62288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279E18B-8165-43BA-881F-90D95C2DCDA7}" type="datetimeFigureOut">
              <a:rPr lang="ru-RU" smtClean="0"/>
              <a:t>07.05.2019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0753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279E18B-8165-43BA-881F-90D95C2DCDA7}" type="datetimeFigureOut">
              <a:rPr lang="ru-RU" smtClean="0"/>
              <a:t>07.05.2019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352667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279E18B-8165-43BA-881F-90D95C2DCDA7}" type="datetimeFigureOut">
              <a:rPr lang="ru-RU" smtClean="0"/>
              <a:t>07.05.2019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78766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07.05.2019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79019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07.05.2019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78529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9E18B-8165-43BA-881F-90D95C2DCDA7}" type="datetimeFigureOut">
              <a:rPr lang="ru-RU" smtClean="0"/>
              <a:t>07.05.2019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B4DE6-3D91-4E0D-8FD7-1452D6B79610}" type="slidenum">
              <a:rPr lang="ru-RU" smtClean="0"/>
              <a:t>‹#›</a:t>
            </a:fld>
            <a:endParaRPr lang="ru-RU"/>
          </a:p>
        </p:txBody>
      </p:sp>
    </p:spTree>
    <p:extLst>
      <p:ext uri="{BB962C8B-B14F-4D97-AF65-F5344CB8AC3E}">
        <p14:creationId xmlns:p14="http://schemas.microsoft.com/office/powerpoint/2010/main" val="147906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8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43050" y="1579563"/>
            <a:ext cx="9144000" cy="2387600"/>
          </a:xfrm>
        </p:spPr>
        <p:txBody>
          <a:bodyPr/>
          <a:lstStyle/>
          <a:p>
            <a:r>
              <a:rPr lang="en-US" dirty="0" err="1" smtClean="0">
                <a:solidFill>
                  <a:srgbClr val="00AEFF"/>
                </a:solidFill>
              </a:rPr>
              <a:t>Ordis</a:t>
            </a:r>
            <a:r>
              <a:rPr lang="en-US" dirty="0" smtClean="0">
                <a:solidFill>
                  <a:srgbClr val="00AEFF"/>
                </a:solidFill>
              </a:rPr>
              <a:t> – </a:t>
            </a:r>
            <a:r>
              <a:rPr lang="ru-RU" dirty="0" smtClean="0">
                <a:solidFill>
                  <a:srgbClr val="00AEFF"/>
                </a:solidFill>
              </a:rPr>
              <a:t>портал-</a:t>
            </a:r>
            <a:r>
              <a:rPr lang="ru-RU" dirty="0" err="1" smtClean="0">
                <a:solidFill>
                  <a:srgbClr val="00AEFF"/>
                </a:solidFill>
              </a:rPr>
              <a:t>видеохостинг</a:t>
            </a:r>
            <a:r>
              <a:rPr lang="ru-RU" dirty="0" smtClean="0">
                <a:solidFill>
                  <a:srgbClr val="00AEFF"/>
                </a:solidFill>
              </a:rPr>
              <a:t> для обучения</a:t>
            </a:r>
            <a:endParaRPr lang="ru-RU" dirty="0">
              <a:solidFill>
                <a:srgbClr val="00AEFF"/>
              </a:solidFill>
            </a:endParaRPr>
          </a:p>
        </p:txBody>
      </p:sp>
    </p:spTree>
    <p:extLst>
      <p:ext uri="{BB962C8B-B14F-4D97-AF65-F5344CB8AC3E}">
        <p14:creationId xmlns:p14="http://schemas.microsoft.com/office/powerpoint/2010/main" val="3935592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464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46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76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87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646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326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9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685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31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79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648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29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73051" y="297934"/>
            <a:ext cx="5038559" cy="5460406"/>
          </a:xfrm>
          <a:prstGeom prst="rect">
            <a:avLst/>
          </a:prstGeom>
        </p:spPr>
        <p:txBody>
          <a:bodyPr wrap="none">
            <a:spAutoFit/>
          </a:bodyPr>
          <a:lstStyle/>
          <a:p>
            <a:pPr marL="285750" indent="-285750">
              <a:lnSpc>
                <a:spcPct val="200000"/>
              </a:lnSpc>
              <a:buFont typeface="Arial" panose="020B0604020202020204" pitchFamily="34" charset="0"/>
              <a:buChar char="•"/>
            </a:pPr>
            <a:r>
              <a:rPr lang="en-US" sz="3600" dirty="0" err="1" smtClean="0">
                <a:solidFill>
                  <a:schemeClr val="bg1"/>
                </a:solidFill>
                <a:latin typeface="-apple-system"/>
              </a:rPr>
              <a:t>LoginForm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RegistrationForm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ChannelHeadForm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CommentLessonForm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SearchForm</a:t>
            </a:r>
            <a:endParaRPr lang="en-US" sz="3600" dirty="0" smtClean="0">
              <a:solidFill>
                <a:schemeClr val="bg1"/>
              </a:solidFill>
              <a:latin typeface="-apple-system"/>
            </a:endParaRPr>
          </a:p>
        </p:txBody>
      </p:sp>
    </p:spTree>
    <p:extLst>
      <p:ext uri="{BB962C8B-B14F-4D97-AF65-F5344CB8AC3E}">
        <p14:creationId xmlns:p14="http://schemas.microsoft.com/office/powerpoint/2010/main" val="135391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97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04148" y="361434"/>
            <a:ext cx="4022320"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/&lt;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int</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_</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id</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latin typeface="Calibri" panose="020F0502020204030204" pitchFamily="34" charset="0"/>
              <a:cs typeface="Times New Roman" panose="02020603050405020304" pitchFamily="18" charset="0"/>
            </a:endParaRPr>
          </a:p>
        </p:txBody>
      </p:sp>
      <p:sp>
        <p:nvSpPr>
          <p:cNvPr id="3" name="Прямоугольник 2"/>
          <p:cNvSpPr/>
          <p:nvPr/>
        </p:nvSpPr>
        <p:spPr>
          <a:xfrm>
            <a:off x="404148" y="2406134"/>
            <a:ext cx="2885726"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
        <p:nvSpPr>
          <p:cNvPr id="4" name="Прямоугольник 3"/>
          <p:cNvSpPr/>
          <p:nvPr/>
        </p:nvSpPr>
        <p:spPr>
          <a:xfrm>
            <a:off x="404148" y="4019947"/>
            <a:ext cx="3675814" cy="1815882"/>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409328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ipe(left)">
                                      <p:cBhvr>
                                        <p:cTn id="42" dur="5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1" end="1"/>
                                            </p:txEl>
                                          </p:spTgt>
                                        </p:tgtEl>
                                        <p:attrNameLst>
                                          <p:attrName>style.visibility</p:attrName>
                                        </p:attrNameLst>
                                      </p:cBhvr>
                                      <p:to>
                                        <p:strVal val="visible"/>
                                      </p:to>
                                    </p:set>
                                    <p:animEffect transition="in" filter="wipe(left)">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4">
                                            <p:txEl>
                                              <p:pRg st="2" end="2"/>
                                            </p:txEl>
                                          </p:spTgt>
                                        </p:tgtEl>
                                        <p:attrNameLst>
                                          <p:attrName>style.visibility</p:attrName>
                                        </p:attrNameLst>
                                      </p:cBhvr>
                                      <p:to>
                                        <p:strVal val="visible"/>
                                      </p:to>
                                    </p:set>
                                    <p:animEffect transition="in" filter="wipe(left)">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4">
                                            <p:txEl>
                                              <p:pRg st="3" end="3"/>
                                            </p:txEl>
                                          </p:spTgt>
                                        </p:tgtEl>
                                        <p:attrNameLst>
                                          <p:attrName>style.visibility</p:attrName>
                                        </p:attrNameLst>
                                      </p:cBhvr>
                                      <p:to>
                                        <p:strVal val="visible"/>
                                      </p:to>
                                    </p:set>
                                    <p:animEffect transition="in" filter="wipe(left)">
                                      <p:cBhvr>
                                        <p:cTn id="5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93048" y="742434"/>
            <a:ext cx="3313408" cy="954107"/>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 </a:t>
            </a:r>
            <a:r>
              <a:rPr lang="en-US" sz="2800" dirty="0" smtClean="0">
                <a:solidFill>
                  <a:schemeClr val="bg1"/>
                </a:solidFill>
                <a:latin typeface="Calibri" panose="020F0502020204030204" pitchFamily="34" charset="0"/>
                <a:cs typeface="Times New Roman" panose="02020603050405020304" pitchFamily="18" charset="0"/>
              </a:rPr>
              <a:t>only</a:t>
            </a:r>
            <a:endParaRPr lang="ru-RU" sz="2800" dirty="0">
              <a:solidFill>
                <a:schemeClr val="bg1"/>
              </a:solidFill>
            </a:endParaRPr>
          </a:p>
        </p:txBody>
      </p:sp>
      <p:sp>
        <p:nvSpPr>
          <p:cNvPr id="3" name="Прямоугольник 2"/>
          <p:cNvSpPr/>
          <p:nvPr/>
        </p:nvSpPr>
        <p:spPr>
          <a:xfrm>
            <a:off x="493048" y="1899046"/>
            <a:ext cx="3972434"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rPr>
              <a:t>Put-</a:t>
            </a:r>
            <a:r>
              <a:rPr lang="ru-RU" sz="2800" dirty="0" smtClean="0">
                <a:solidFill>
                  <a:schemeClr val="bg1"/>
                </a:solidFill>
              </a:rPr>
              <a:t>запрос</a:t>
            </a:r>
            <a:endParaRPr lang="ru-RU" sz="2800" dirty="0">
              <a:solidFill>
                <a:schemeClr val="bg1"/>
              </a:solidFill>
            </a:endParaRPr>
          </a:p>
        </p:txBody>
      </p:sp>
      <p:sp>
        <p:nvSpPr>
          <p:cNvPr id="4" name="Прямоугольник 3"/>
          <p:cNvSpPr/>
          <p:nvPr/>
        </p:nvSpPr>
        <p:spPr>
          <a:xfrm>
            <a:off x="493048" y="3917434"/>
            <a:ext cx="3515834"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a:t>
            </a:r>
          </a:p>
          <a:p>
            <a:pPr marL="914400" lvl="1" indent="-457200">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Нет </a:t>
            </a: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запроса</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11401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045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1189891" y="513834"/>
            <a:ext cx="3606628" cy="5262979"/>
          </a:xfrm>
          <a:prstGeom prst="rect">
            <a:avLst/>
          </a:prstGeom>
        </p:spPr>
        <p:txBody>
          <a:bodyPr wrap="none">
            <a:spAutoFit/>
          </a:bodyPr>
          <a:lstStyle/>
          <a:p>
            <a:pPr marL="457200" indent="-457200">
              <a:buFont typeface="Arial" panose="020B0604020202020204" pitchFamily="34" charset="0"/>
              <a:buChar char="•"/>
            </a:pP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SQL</a:t>
            </a:r>
            <a:r>
              <a:rPr lang="ru-RU"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alchemy</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Flask_login</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Werkzeug</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Flask-wtf </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и </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Wtforms</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Moviepy</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Datetime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Zipfile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Os.path</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Pymorphy2</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Random</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Flask-restful</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Jinja2</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ru-RU" sz="2800" dirty="0">
              <a:solidFill>
                <a:schemeClr val="bg1"/>
              </a:solidFill>
            </a:endParaRPr>
          </a:p>
        </p:txBody>
      </p:sp>
    </p:spTree>
    <p:extLst>
      <p:ext uri="{BB962C8B-B14F-4D97-AF65-F5344CB8AC3E}">
        <p14:creationId xmlns:p14="http://schemas.microsoft.com/office/powerpoint/2010/main" val="10047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wipe(left)">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wipe(left)">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88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67740" y="602734"/>
            <a:ext cx="9330824" cy="5909310"/>
          </a:xfrm>
          <a:prstGeom prst="rect">
            <a:avLst/>
          </a:prstGeom>
        </p:spPr>
        <p:txBody>
          <a:bodyPr wrap="none">
            <a:spAutoFit/>
          </a:bodyPr>
          <a:lstStyle/>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Система уведомлений</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Прогресс прохождения</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Подписка на 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Меню сайта</a:t>
            </a:r>
          </a:p>
          <a:p>
            <a:pPr marL="457200" indent="-457200">
              <a:lnSpc>
                <a:spcPct val="150000"/>
              </a:lnSpc>
              <a:buFont typeface="Arial" panose="020B0604020202020204" pitchFamily="34" charset="0"/>
              <a:buChar char="•"/>
            </a:pPr>
            <a:r>
              <a:rPr lang="ru-RU" sz="2800" dirty="0" err="1" smtClean="0">
                <a:solidFill>
                  <a:schemeClr val="bg1"/>
                </a:solidFill>
                <a:latin typeface="Calibri" panose="020F0502020204030204" pitchFamily="34" charset="0"/>
                <a:cs typeface="Times New Roman" panose="02020603050405020304" pitchFamily="18" charset="0"/>
              </a:rPr>
              <a:t>Дедлайны</a:t>
            </a:r>
            <a:endParaRPr lang="ru-RU" sz="2800" dirty="0" smtClean="0">
              <a:solidFill>
                <a:schemeClr val="bg1"/>
              </a:solidFill>
              <a:latin typeface="Calibri" panose="020F0502020204030204" pitchFamily="34" charset="0"/>
              <a:cs typeface="Times New Roman" panose="02020603050405020304" pitchFamily="18" charset="0"/>
            </a:endParaRPr>
          </a:p>
          <a:p>
            <a:pPr marL="457200" indent="-457200">
              <a:lnSpc>
                <a:spcPct val="150000"/>
              </a:lnSpc>
              <a:buFont typeface="Arial" panose="020B0604020202020204" pitchFamily="34" charset="0"/>
              <a:buChar char="•"/>
            </a:pPr>
            <a:r>
              <a:rPr lang="ru-RU" sz="2800" dirty="0" smtClean="0">
                <a:solidFill>
                  <a:schemeClr val="bg1"/>
                </a:solidFill>
              </a:rPr>
              <a:t>Система пожертвований автору курса</a:t>
            </a:r>
          </a:p>
          <a:p>
            <a:pPr marL="457200" indent="-457200">
              <a:lnSpc>
                <a:spcPct val="150000"/>
              </a:lnSpc>
              <a:buFont typeface="Arial" panose="020B0604020202020204" pitchFamily="34" charset="0"/>
              <a:buChar char="•"/>
            </a:pPr>
            <a:r>
              <a:rPr lang="ru-RU" sz="2800" dirty="0" smtClean="0">
                <a:solidFill>
                  <a:schemeClr val="bg1"/>
                </a:solidFill>
              </a:rPr>
              <a:t>Сообщения</a:t>
            </a:r>
          </a:p>
          <a:p>
            <a:pPr marL="457200" indent="-457200">
              <a:lnSpc>
                <a:spcPct val="150000"/>
              </a:lnSpc>
              <a:buFont typeface="Arial" panose="020B0604020202020204" pitchFamily="34" charset="0"/>
              <a:buChar char="•"/>
            </a:pPr>
            <a:r>
              <a:rPr lang="ru-RU" sz="2800" dirty="0" smtClean="0">
                <a:solidFill>
                  <a:schemeClr val="bg1"/>
                </a:solidFill>
              </a:rPr>
              <a:t>Улучшить структуру приложения с помощью </a:t>
            </a:r>
            <a:r>
              <a:rPr lang="en-US" sz="2800" dirty="0" smtClean="0">
                <a:solidFill>
                  <a:schemeClr val="bg1"/>
                </a:solidFill>
              </a:rPr>
              <a:t>Blueprint’</a:t>
            </a:r>
            <a:r>
              <a:rPr lang="ru-RU" sz="2800" dirty="0" err="1" smtClean="0">
                <a:solidFill>
                  <a:schemeClr val="bg1"/>
                </a:solidFill>
              </a:rPr>
              <a:t>ов</a:t>
            </a:r>
            <a:endParaRPr lang="ru-RU" sz="2800" dirty="0">
              <a:solidFill>
                <a:schemeClr val="bg1"/>
              </a:solidFill>
            </a:endParaRPr>
          </a:p>
        </p:txBody>
      </p:sp>
    </p:spTree>
    <p:extLst>
      <p:ext uri="{BB962C8B-B14F-4D97-AF65-F5344CB8AC3E}">
        <p14:creationId xmlns:p14="http://schemas.microsoft.com/office/powerpoint/2010/main" val="42314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48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953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568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45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21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14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526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66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2995</Words>
  <Application>Microsoft Office PowerPoint</Application>
  <PresentationFormat>Широкоэкранный</PresentationFormat>
  <Paragraphs>128</Paragraphs>
  <Slides>29</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29</vt:i4>
      </vt:variant>
    </vt:vector>
  </HeadingPairs>
  <TitlesOfParts>
    <vt:vector size="35" baseType="lpstr">
      <vt:lpstr>-apple-system</vt:lpstr>
      <vt:lpstr>Arial</vt:lpstr>
      <vt:lpstr>Calibri</vt:lpstr>
      <vt:lpstr>Calibri Light</vt:lpstr>
      <vt:lpstr>Times New Roman</vt:lpstr>
      <vt:lpstr>Тема Office</vt:lpstr>
      <vt:lpstr>Ordis – портал-видеохостинг для обучения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Ordis – портал-видеохостинг для обучения</dc:title>
  <dc:creator>Общий</dc:creator>
  <cp:lastModifiedBy>Общий</cp:lastModifiedBy>
  <cp:revision>67</cp:revision>
  <dcterms:created xsi:type="dcterms:W3CDTF">2019-03-11T13:13:28Z</dcterms:created>
  <dcterms:modified xsi:type="dcterms:W3CDTF">2019-05-07T14:54:04Z</dcterms:modified>
</cp:coreProperties>
</file>